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BED4"/>
    <a:srgbClr val="DDC9CC"/>
    <a:srgbClr val="CBAEB2"/>
    <a:srgbClr val="D0B0B1"/>
    <a:srgbClr val="D5A8A3"/>
    <a:srgbClr val="D2B0B1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20" d="100"/>
          <a:sy n="20" d="100"/>
        </p:scale>
        <p:origin x="1320" y="-2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2-7090-4D43-8C76-AF9FE626D98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8AF2-7158-499A-9EF6-B7200F98D3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0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2-7090-4D43-8C76-AF9FE626D98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8AF2-7158-499A-9EF6-B7200F98D3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52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2-7090-4D43-8C76-AF9FE626D98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8AF2-7158-499A-9EF6-B7200F98D3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06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2-7090-4D43-8C76-AF9FE626D98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8AF2-7158-499A-9EF6-B7200F98D3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98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2-7090-4D43-8C76-AF9FE626D98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8AF2-7158-499A-9EF6-B7200F98D3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65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2-7090-4D43-8C76-AF9FE626D98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8AF2-7158-499A-9EF6-B7200F98D3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48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2-7090-4D43-8C76-AF9FE626D98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8AF2-7158-499A-9EF6-B7200F98D3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46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2-7090-4D43-8C76-AF9FE626D98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8AF2-7158-499A-9EF6-B7200F98D3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57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2-7090-4D43-8C76-AF9FE626D98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8AF2-7158-499A-9EF6-B7200F98D3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58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2-7090-4D43-8C76-AF9FE626D98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8AF2-7158-499A-9EF6-B7200F98D3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19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2-7090-4D43-8C76-AF9FE626D98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8AF2-7158-499A-9EF6-B7200F98D3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345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35D2-7090-4D43-8C76-AF9FE626D98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8AF2-7158-499A-9EF6-B7200F98D3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86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ixa de texto 1"/>
          <p:cNvSpPr txBox="1">
            <a:spLocks noChangeArrowheads="1"/>
          </p:cNvSpPr>
          <p:nvPr/>
        </p:nvSpPr>
        <p:spPr bwMode="auto">
          <a:xfrm>
            <a:off x="1" y="38901532"/>
            <a:ext cx="32399287" cy="4071227"/>
          </a:xfrm>
          <a:prstGeom prst="rect">
            <a:avLst/>
          </a:prstGeom>
          <a:solidFill>
            <a:srgbClr val="E8BED4"/>
          </a:solidFill>
          <a:ln>
            <a:noFill/>
          </a:ln>
          <a:effectLst/>
          <a:ex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18000"/>
              </a:lnSpc>
              <a:spcAft>
                <a:spcPts val="0"/>
              </a:spcAft>
            </a:pPr>
            <a:endParaRPr lang="pt-BR" sz="1000" kern="1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pt-BR" sz="1100" b="1" kern="1400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pt-BR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Caixa de texto 1"/>
          <p:cNvSpPr txBox="1">
            <a:spLocks noChangeArrowheads="1"/>
          </p:cNvSpPr>
          <p:nvPr/>
        </p:nvSpPr>
        <p:spPr bwMode="auto">
          <a:xfrm>
            <a:off x="7097724" y="0"/>
            <a:ext cx="25301564" cy="7566554"/>
          </a:xfrm>
          <a:prstGeom prst="rect">
            <a:avLst/>
          </a:prstGeom>
          <a:solidFill>
            <a:srgbClr val="E8BED4"/>
          </a:solidFill>
          <a:ln>
            <a:noFill/>
          </a:ln>
          <a:effectLst/>
          <a:ex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18000"/>
              </a:lnSpc>
              <a:spcAft>
                <a:spcPts val="0"/>
              </a:spcAft>
            </a:pPr>
            <a:endParaRPr lang="pt-BR" sz="6600" b="1" kern="1400" dirty="0" smtClean="0">
              <a:solidFill>
                <a:srgbClr val="000000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pt-BR" sz="6600" b="1" kern="1400" dirty="0" smtClean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Times New Roman" panose="02020603050405020304" pitchFamily="18" charset="0"/>
              </a:rPr>
              <a:t>IV </a:t>
            </a:r>
            <a:r>
              <a:rPr lang="pt-BR" sz="6600" b="1" kern="1400" dirty="0" smtClean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Times New Roman" panose="02020603050405020304" pitchFamily="18" charset="0"/>
              </a:rPr>
              <a:t>SEMINÁRIO FORMAÇÃO DOCENTE: INTERSECÇÃO </a:t>
            </a:r>
            <a:endParaRPr lang="pt-BR" sz="4400" kern="1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pt-BR" sz="6600" b="1" kern="1400" dirty="0" smtClean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Times New Roman" panose="02020603050405020304" pitchFamily="18" charset="0"/>
              </a:rPr>
              <a:t>ENTRE UNIVERSIDADE E ESCOLA  </a:t>
            </a:r>
            <a:endParaRPr lang="pt-BR" sz="4400" kern="1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pt-BR" sz="6600" kern="1400" dirty="0" smtClean="0">
                <a:solidFill>
                  <a:srgbClr val="0D0D0D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“</a:t>
            </a:r>
            <a:r>
              <a:rPr lang="pt-BR" sz="6600" b="1" kern="1400" dirty="0" smtClean="0">
                <a:solidFill>
                  <a:srgbClr val="0D0D0D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Educação Pública em Tempos de Reformas”</a:t>
            </a: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endParaRPr lang="pt-BR" sz="6600" b="1" kern="1400" dirty="0" smtClean="0">
              <a:solidFill>
                <a:srgbClr val="0D0D0D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8000"/>
              </a:lnSpc>
            </a:pPr>
            <a:r>
              <a:rPr lang="pt-BR" sz="4800" b="1" kern="1400" dirty="0" smtClean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Times New Roman" panose="02020603050405020304" pitchFamily="18" charset="0"/>
              </a:rPr>
              <a:t>Dourados - MS, de 09 a 11 de Setembro de 2019 </a:t>
            </a:r>
            <a:endParaRPr lang="pt-BR" sz="4000" kern="1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endParaRPr lang="pt-BR" sz="1000" kern="1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pt-BR" sz="1100" b="1" kern="1400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pt-BR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Imagem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7724" cy="756655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784225" y="7662845"/>
            <a:ext cx="30797744" cy="493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8000"/>
              </a:lnSpc>
              <a:spcAft>
                <a:spcPts val="0"/>
              </a:spcAft>
              <a:tabLst>
                <a:tab pos="2905125" algn="l"/>
              </a:tabLst>
            </a:pPr>
            <a:r>
              <a:rPr lang="pt-BR" sz="8000" b="1" kern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TITULO EM CAIXA ALTA CENTRALIZADO E NEGRITO, LETRA ARIAL 80</a:t>
            </a:r>
            <a:endParaRPr lang="pt-BR" sz="5400" kern="1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  <a:tabLst>
                <a:tab pos="2905125" algn="l"/>
              </a:tabLst>
            </a:pPr>
            <a:r>
              <a:rPr lang="pt-BR" sz="7200" b="1" kern="1400" cap="all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t-BR" sz="5400" kern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Nome SOBRENOME </a:t>
            </a:r>
            <a:r>
              <a:rPr lang="pt-BR" sz="5400" kern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pt-BR" sz="5400" kern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INSTITUIÇÃO, </a:t>
            </a:r>
            <a:r>
              <a:rPr lang="pt-BR" sz="5400" kern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AGÊNCIA DE FOMENTO, e-mail</a:t>
            </a:r>
            <a:r>
              <a:rPr lang="pt-BR" sz="5400" kern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pt-BR" sz="5400" kern="1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  <a:tabLst>
                <a:tab pos="2905125" algn="l"/>
              </a:tabLst>
            </a:pPr>
            <a:r>
              <a:rPr lang="pt-BR" sz="5400" kern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Nome SOBRENOME (</a:t>
            </a:r>
            <a:r>
              <a:rPr lang="pt-BR" sz="5400" kern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INSTITUIÇÃO, </a:t>
            </a:r>
            <a:r>
              <a:rPr lang="pt-BR" sz="5400" kern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AGÊNCIA DE </a:t>
            </a:r>
            <a:r>
              <a:rPr lang="pt-BR" sz="5400" kern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FOMENTO, </a:t>
            </a:r>
            <a:r>
              <a:rPr lang="pt-BR" sz="5400" kern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e-mail</a:t>
            </a:r>
            <a:r>
              <a:rPr lang="pt-BR" sz="5400" kern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pt-BR" sz="7200" kern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033" name="Picture 9" descr="PPGEdu UFGD_10 an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90" r="1416" b="-4846"/>
          <a:stretch>
            <a:fillRect/>
          </a:stretch>
        </p:blipFill>
        <p:spPr bwMode="auto">
          <a:xfrm>
            <a:off x="-3175" y="1588"/>
            <a:ext cx="7874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75F6D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41" t="49129" r="1909" b="32860"/>
          <a:stretch/>
        </p:blipFill>
        <p:spPr>
          <a:xfrm>
            <a:off x="11062457" y="38901531"/>
            <a:ext cx="10241280" cy="4071227"/>
          </a:xfrm>
          <a:prstGeom prst="rect">
            <a:avLst/>
          </a:prstGeom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84225" y="13329014"/>
            <a:ext cx="15065336" cy="600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sz="4800" b="1" dirty="0">
                <a:solidFill>
                  <a:srgbClr val="000000"/>
                </a:solidFill>
              </a:rPr>
              <a:t>INTRODUÇÃO</a:t>
            </a:r>
          </a:p>
          <a:p>
            <a:pPr algn="just">
              <a:buClrTx/>
              <a:buFontTx/>
              <a:buNone/>
            </a:pPr>
            <a:r>
              <a:rPr lang="pt-BR" sz="4800" dirty="0">
                <a:solidFill>
                  <a:srgbClr val="000000"/>
                </a:solidFill>
              </a:rPr>
              <a:t>A formação de professores representa um elemento fulcral para a sociedade, pois uma formação inicial densa incidirá para uma educação de qualidade nas diferentes etapas e modalidades de ensino. Dessa forma, a pesquisa em tela irá discorrer sobre uma vertente da formação de professores, que é o estágio curricular supervisionado obrigatório do curso de Pedagogia da UEMS-Dourados.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84225" y="20292593"/>
            <a:ext cx="15077150" cy="526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sz="4800" b="1" dirty="0">
                <a:solidFill>
                  <a:srgbClr val="000000"/>
                </a:solidFill>
              </a:rPr>
              <a:t>OBJETIVO </a:t>
            </a:r>
          </a:p>
          <a:p>
            <a:pPr algn="just">
              <a:buClrTx/>
              <a:buFontTx/>
              <a:buNone/>
            </a:pPr>
            <a:r>
              <a:rPr lang="pt-BR" sz="4800" dirty="0">
                <a:solidFill>
                  <a:srgbClr val="000000"/>
                </a:solidFill>
              </a:rPr>
              <a:t>Analisar a configuração do estágio curricular supervisionado obrigatório do curso de Pedagogia da UEMS-Dourados, atentando-se ao período em que se inicia o estágio bem como os objetivos e perfis dos professores envolvidos no processo.</a:t>
            </a:r>
          </a:p>
          <a:p>
            <a:pPr algn="just">
              <a:buClrTx/>
              <a:buFontTx/>
              <a:buNone/>
            </a:pPr>
            <a:r>
              <a:rPr lang="pt-BR" sz="48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784225" y="26564799"/>
            <a:ext cx="15065336" cy="7481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sz="4800" b="1" dirty="0">
                <a:solidFill>
                  <a:srgbClr val="000000"/>
                </a:solidFill>
              </a:rPr>
              <a:t>METODOLOGIA</a:t>
            </a:r>
            <a:r>
              <a:rPr lang="pt-BR" sz="4800" dirty="0">
                <a:solidFill>
                  <a:srgbClr val="000000"/>
                </a:solidFill>
              </a:rPr>
              <a:t> </a:t>
            </a:r>
          </a:p>
          <a:p>
            <a:pPr algn="just">
              <a:buClrTx/>
              <a:buFontTx/>
              <a:buNone/>
            </a:pPr>
            <a:r>
              <a:rPr lang="pt-BR" sz="4800" dirty="0">
                <a:solidFill>
                  <a:srgbClr val="000000"/>
                </a:solidFill>
              </a:rPr>
              <a:t>A metodologia aplicada foi a pesquisa bibliográfica, a partir do levantamento de trabalhos que discutem temática e pesquisa documental, com a coleta e análise dos normativos da instituição que norteiam o trabalho do curso. Referente à pesquisa bibliográfica, observamos que há poucas produções que discutem a mesma temática, evidenciando assim a importância de produções na área de formação de professores. Já a pesquisa documental nos trouxe informações relevantes quanto à organização do estágio.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6517937" y="13278990"/>
            <a:ext cx="15065336" cy="10435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sz="4800" b="1" dirty="0">
                <a:solidFill>
                  <a:srgbClr val="000000"/>
                </a:solidFill>
              </a:rPr>
              <a:t>DESENVOLVIMENTO</a:t>
            </a:r>
          </a:p>
          <a:p>
            <a:pPr algn="just">
              <a:buClrTx/>
              <a:buFontTx/>
              <a:buNone/>
            </a:pPr>
            <a:r>
              <a:rPr lang="pt-BR" sz="4800" dirty="0">
                <a:solidFill>
                  <a:srgbClr val="000000"/>
                </a:solidFill>
              </a:rPr>
              <a:t>Evidencia-se no curso analisado que o estágio supervisionado ocorre somente no último ano do curso e realiza-se em duas etapas da educação (Educação Infantil e Anos Iniciais do Ensino Fundamental). O estágio curricular supervisionado configura-se como uma disciplina obrigatória, contendo carga horária de integralização do estágio no total de 408 horas, com total clareza quanto à diferenciação de carga horária prática. Uma especificidade no curso investigado refere-se ao momento de realização do estágio que ocorre no mesmo período do curso presencial. Quanto ao perfil do docente coordenador, o mesmo deve possuir formação em Pedagogia com pós-graduação e experiência na área de atuação do estágio.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6538575" y="24970154"/>
            <a:ext cx="15043394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sz="4800" b="1" dirty="0">
                <a:solidFill>
                  <a:srgbClr val="000000"/>
                </a:solidFill>
              </a:rPr>
              <a:t>CONCLUSÃO</a:t>
            </a:r>
          </a:p>
          <a:p>
            <a:pPr algn="just">
              <a:buClrTx/>
              <a:buFontTx/>
              <a:buNone/>
            </a:pPr>
            <a:r>
              <a:rPr lang="pt-BR" sz="4800" dirty="0">
                <a:solidFill>
                  <a:srgbClr val="000000"/>
                </a:solidFill>
              </a:rPr>
              <a:t>Concluímos que o curso possui um modelo de estágio satisfatório para o público de estudantes que atendem, nos trazendo a percepção de organização democrática quanto a elaboração de normativos que norteiam a prática educativa.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784225" y="35804061"/>
            <a:ext cx="28539073" cy="15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just">
              <a:buClrTx/>
              <a:buFontTx/>
              <a:buNone/>
            </a:pPr>
            <a:r>
              <a:rPr lang="pt-BR" sz="4800" b="1" dirty="0" smtClean="0">
                <a:solidFill>
                  <a:srgbClr val="000000"/>
                </a:solidFill>
              </a:rPr>
              <a:t>Palavras-chave</a:t>
            </a:r>
            <a:r>
              <a:rPr lang="pt-BR" sz="4800" b="1" dirty="0">
                <a:solidFill>
                  <a:srgbClr val="000000"/>
                </a:solidFill>
              </a:rPr>
              <a:t>: </a:t>
            </a:r>
            <a:r>
              <a:rPr lang="pt-BR" sz="4800" dirty="0">
                <a:solidFill>
                  <a:srgbClr val="000000"/>
                </a:solidFill>
              </a:rPr>
              <a:t>Formação de Professores, Estágio Curricular Supervisionado, Pedagogia.</a:t>
            </a:r>
          </a:p>
          <a:p>
            <a:pPr algn="just">
              <a:buClrTx/>
              <a:buFontTx/>
              <a:buNone/>
            </a:pPr>
            <a:endParaRPr lang="pt-BR" sz="4800" dirty="0">
              <a:solidFill>
                <a:srgbClr val="000000"/>
              </a:solidFill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6538575" y="30460925"/>
            <a:ext cx="15043394" cy="4401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2300" kern="12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sz="3600" b="1" dirty="0">
                <a:solidFill>
                  <a:srgbClr val="000000"/>
                </a:solidFill>
              </a:rPr>
              <a:t>REFERÊNCIAS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pt-BR" sz="3200" dirty="0">
                <a:solidFill>
                  <a:srgbClr val="000000"/>
                </a:solidFill>
              </a:rPr>
              <a:t>PIMENTA, S.G.; LIMA, M.S.L. (Org.). </a:t>
            </a:r>
            <a:r>
              <a:rPr lang="pt-BR" sz="3200" b="1" dirty="0">
                <a:solidFill>
                  <a:srgbClr val="000000"/>
                </a:solidFill>
              </a:rPr>
              <a:t>Estágio e Docência. </a:t>
            </a:r>
            <a:r>
              <a:rPr lang="pt-BR" sz="3200" dirty="0">
                <a:solidFill>
                  <a:srgbClr val="000000"/>
                </a:solidFill>
              </a:rPr>
              <a:t>7ª Ed. São Paulo: Cortez, 2012.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pt-BR" sz="3200" dirty="0">
                <a:solidFill>
                  <a:srgbClr val="000000"/>
                </a:solidFill>
              </a:rPr>
              <a:t>RODRIGUES, M.A. Quatro diferentes visões sobre o estágio supervisionado. </a:t>
            </a:r>
            <a:r>
              <a:rPr lang="pt-BR" sz="3200" b="1" dirty="0">
                <a:solidFill>
                  <a:srgbClr val="000000"/>
                </a:solidFill>
              </a:rPr>
              <a:t>Revista Brasileira de Educação.</a:t>
            </a:r>
            <a:r>
              <a:rPr lang="pt-BR" sz="3200" dirty="0">
                <a:solidFill>
                  <a:srgbClr val="000000"/>
                </a:solidFill>
              </a:rPr>
              <a:t> v. 18 n. 55 </a:t>
            </a:r>
            <a:r>
              <a:rPr lang="pt-BR" sz="3200" dirty="0" err="1">
                <a:solidFill>
                  <a:srgbClr val="000000"/>
                </a:solidFill>
              </a:rPr>
              <a:t>out.-dez</a:t>
            </a:r>
            <a:r>
              <a:rPr lang="pt-BR" sz="3200" dirty="0">
                <a:solidFill>
                  <a:srgbClr val="000000"/>
                </a:solidFill>
              </a:rPr>
              <a:t>. 2013.</a:t>
            </a:r>
          </a:p>
          <a:p>
            <a:pPr algn="just">
              <a:buClrTx/>
              <a:buFontTx/>
              <a:buNone/>
            </a:pPr>
            <a:r>
              <a:rPr lang="pt-BR" sz="3200" dirty="0">
                <a:solidFill>
                  <a:srgbClr val="000000"/>
                </a:solidFill>
              </a:rPr>
              <a:t>UEMS. Projeto pedagógico de Pedagogia - Licenciatura, Universidade Estadual do Mato Grosso do Sul, 2014.</a:t>
            </a:r>
          </a:p>
          <a:p>
            <a:pPr algn="just">
              <a:buClrTx/>
              <a:buFontTx/>
              <a:buNone/>
            </a:pPr>
            <a:endParaRPr lang="pt-B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52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458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Times New Roman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Perboni</dc:creator>
  <cp:lastModifiedBy>Anonimos</cp:lastModifiedBy>
  <cp:revision>6</cp:revision>
  <dcterms:created xsi:type="dcterms:W3CDTF">2019-08-30T00:57:45Z</dcterms:created>
  <dcterms:modified xsi:type="dcterms:W3CDTF">2019-08-30T01:44:02Z</dcterms:modified>
</cp:coreProperties>
</file>