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2" r:id="rId3"/>
    <p:sldId id="283" r:id="rId4"/>
    <p:sldId id="257" r:id="rId5"/>
    <p:sldId id="276" r:id="rId6"/>
    <p:sldId id="258" r:id="rId7"/>
    <p:sldId id="259" r:id="rId8"/>
    <p:sldId id="260" r:id="rId9"/>
    <p:sldId id="284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5" r:id="rId22"/>
    <p:sldId id="274" r:id="rId23"/>
    <p:sldId id="277" r:id="rId24"/>
    <p:sldId id="278" r:id="rId25"/>
    <p:sldId id="279" r:id="rId26"/>
    <p:sldId id="280" r:id="rId27"/>
    <p:sldId id="281" r:id="rId28"/>
    <p:sldId id="261" r:id="rId29"/>
    <p:sldId id="262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1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sphinxbrasil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9026" y="4585447"/>
            <a:ext cx="7770324" cy="2003612"/>
          </a:xfrm>
        </p:spPr>
        <p:txBody>
          <a:bodyPr>
            <a:normAutofit/>
          </a:bodyPr>
          <a:lstStyle/>
          <a:p>
            <a:pPr algn="ctr"/>
            <a:r>
              <a:rPr lang="pt-BR" sz="4800" b="1" dirty="0"/>
              <a:t>MAPEAMENTO DE PRODUÇÃO CIENTÍFICA</a:t>
            </a:r>
            <a:endParaRPr lang="pt-BR" sz="4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79224" y="4694830"/>
            <a:ext cx="4253750" cy="1728347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rgbClr val="0070C0"/>
                </a:solidFill>
              </a:rPr>
              <a:t>PALESTRANTES:</a:t>
            </a:r>
          </a:p>
          <a:p>
            <a:endParaRPr lang="pt-BR" b="1" dirty="0">
              <a:solidFill>
                <a:srgbClr val="0070C0"/>
              </a:solidFill>
            </a:endParaRPr>
          </a:p>
          <a:p>
            <a:r>
              <a:rPr lang="pt-BR" b="1" dirty="0">
                <a:solidFill>
                  <a:srgbClr val="0070C0"/>
                </a:solidFill>
              </a:rPr>
              <a:t>Prof.ª D.ra Andréia Nunes </a:t>
            </a:r>
            <a:r>
              <a:rPr lang="pt-BR" b="1" dirty="0" err="1">
                <a:solidFill>
                  <a:srgbClr val="0070C0"/>
                </a:solidFill>
              </a:rPr>
              <a:t>Militão</a:t>
            </a:r>
            <a:r>
              <a:rPr lang="pt-BR" b="1" dirty="0">
                <a:solidFill>
                  <a:srgbClr val="0070C0"/>
                </a:solidFill>
              </a:rPr>
              <a:t> (UEMS)</a:t>
            </a:r>
          </a:p>
          <a:p>
            <a:endParaRPr lang="pt-BR" b="1" dirty="0">
              <a:solidFill>
                <a:srgbClr val="0070C0"/>
              </a:solidFill>
            </a:endParaRPr>
          </a:p>
          <a:p>
            <a:r>
              <a:rPr lang="pt-BR" b="1" dirty="0">
                <a:solidFill>
                  <a:srgbClr val="0070C0"/>
                </a:solidFill>
              </a:rPr>
              <a:t>Prof.ª D.ra Elis Regina S. Viegas  (UEMS)</a:t>
            </a:r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8" t="51759" r="68783" b="12794"/>
          <a:stretch/>
        </p:blipFill>
        <p:spPr bwMode="auto">
          <a:xfrm>
            <a:off x="9369287" y="2975776"/>
            <a:ext cx="2663687" cy="14630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02111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645459"/>
            <a:ext cx="10231060" cy="5663901"/>
          </a:xfrm>
        </p:spPr>
        <p:txBody>
          <a:bodyPr>
            <a:normAutofit/>
          </a:bodyPr>
          <a:lstStyle/>
          <a:p>
            <a:pPr algn="just"/>
            <a:r>
              <a:rPr lang="pt-BR" sz="2600" dirty="0">
                <a:solidFill>
                  <a:srgbClr val="FF0000"/>
                </a:solidFill>
              </a:rPr>
              <a:t>2) BUENO, Jose Geraldo Silveira; SOUZA, </a:t>
            </a:r>
            <a:r>
              <a:rPr lang="pt-BR" sz="2600" dirty="0" err="1">
                <a:solidFill>
                  <a:srgbClr val="FF0000"/>
                </a:solidFill>
              </a:rPr>
              <a:t>Sirleine</a:t>
            </a:r>
            <a:r>
              <a:rPr lang="pt-BR" sz="2600" dirty="0">
                <a:solidFill>
                  <a:srgbClr val="FF0000"/>
                </a:solidFill>
              </a:rPr>
              <a:t> Brandao de. A constituição do campo da educação especial expressa na Revista Brasileira de Educação Especial – RBEE (1992-2017). </a:t>
            </a:r>
            <a:r>
              <a:rPr lang="pt-BR" sz="2600" b="1" dirty="0">
                <a:solidFill>
                  <a:srgbClr val="FF0000"/>
                </a:solidFill>
              </a:rPr>
              <a:t>Rev. Bras. Ed. Esp</a:t>
            </a:r>
            <a:r>
              <a:rPr lang="pt-BR" sz="2600" dirty="0">
                <a:solidFill>
                  <a:srgbClr val="FF0000"/>
                </a:solidFill>
              </a:rPr>
              <a:t>., Marília, v.24, Edição Especial, p.33-50, 2018.</a:t>
            </a:r>
          </a:p>
          <a:p>
            <a:pPr algn="just"/>
            <a:r>
              <a:rPr lang="pt-BR" sz="2600" dirty="0"/>
              <a:t>O objetivo do presente artigo é apresentar, analisar e discutir a constituição do campo da Educação Especial, tendo como </a:t>
            </a:r>
            <a:r>
              <a:rPr lang="pt-BR" sz="2600" b="1" dirty="0"/>
              <a:t>fonte os textos publicados pelo periódico </a:t>
            </a:r>
            <a:r>
              <a:rPr lang="pt-BR" sz="2600" b="1" i="1" dirty="0"/>
              <a:t>Revista Brasileira de </a:t>
            </a:r>
            <a:r>
              <a:rPr lang="pt-BR" sz="2600" b="1" i="1" dirty="0" err="1"/>
              <a:t>Educacao</a:t>
            </a:r>
            <a:r>
              <a:rPr lang="pt-BR" sz="2600" b="1" i="1" dirty="0"/>
              <a:t> Especial </a:t>
            </a:r>
            <a:r>
              <a:rPr lang="pt-BR" sz="2600" b="1" dirty="0"/>
              <a:t>– RBEE, no período de 1992 até 2017</a:t>
            </a:r>
            <a:r>
              <a:rPr lang="pt-BR" sz="2600" dirty="0"/>
              <a:t>. (BUENO; SOUZA, 2018, p. 33)</a:t>
            </a:r>
          </a:p>
          <a:p>
            <a:pPr algn="just"/>
            <a:r>
              <a:rPr lang="pt-BR" sz="2600" dirty="0"/>
              <a:t>Para tanto, foram selecionados, dentre o total de textos publicados, aqueles que apresentavam discussão ampla sobre a Educação Especial, por meio de </a:t>
            </a:r>
            <a:r>
              <a:rPr lang="pt-BR" sz="2600" b="1" dirty="0"/>
              <a:t>três eixos de entrada: quem produziu esses artigos, o que produziram e por quais meios produziram essas narrativas.</a:t>
            </a:r>
            <a:r>
              <a:rPr lang="pt-BR" sz="2600" dirty="0"/>
              <a:t> (BUENO; SOUZA, 2018, p. 33)</a:t>
            </a:r>
          </a:p>
        </p:txBody>
      </p:sp>
    </p:spTree>
    <p:extLst>
      <p:ext uri="{BB962C8B-B14F-4D97-AF65-F5344CB8AC3E}">
        <p14:creationId xmlns:p14="http://schemas.microsoft.com/office/powerpoint/2010/main" val="3963771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766482"/>
            <a:ext cx="10217613" cy="5542878"/>
          </a:xfrm>
        </p:spPr>
        <p:txBody>
          <a:bodyPr>
            <a:normAutofit/>
          </a:bodyPr>
          <a:lstStyle/>
          <a:p>
            <a:pPr algn="just"/>
            <a:r>
              <a:rPr lang="pt-BR" sz="2600" dirty="0"/>
              <a:t>Destacam-se como </a:t>
            </a:r>
            <a:r>
              <a:rPr lang="pt-BR" sz="2600" b="1" dirty="0"/>
              <a:t>resultados da análise</a:t>
            </a:r>
            <a:r>
              <a:rPr lang="pt-BR" sz="2600" dirty="0"/>
              <a:t> a grande </a:t>
            </a:r>
            <a:r>
              <a:rPr lang="pt-BR" sz="2600" b="1" dirty="0"/>
              <a:t>incidência de produções da região Sudeste</a:t>
            </a:r>
            <a:r>
              <a:rPr lang="pt-BR" sz="2600" dirty="0"/>
              <a:t> do Brasil, de </a:t>
            </a:r>
            <a:r>
              <a:rPr lang="pt-BR" sz="2600" b="1" dirty="0"/>
              <a:t>autores com título de doutores</a:t>
            </a:r>
            <a:r>
              <a:rPr lang="pt-BR" sz="2600" dirty="0"/>
              <a:t> inseridos no campo acadêmico vinculados a educação, culminando com a análise dos termos que designam a população atendida pela Educação Especial e que expressam a disputa pela autoridade científica desse campo de investigação. (BUENO; SOUZA, 2018, p. 33)</a:t>
            </a:r>
          </a:p>
          <a:p>
            <a:pPr algn="just"/>
            <a:endParaRPr lang="pt-BR" sz="2600" dirty="0"/>
          </a:p>
          <a:p>
            <a:pPr algn="just"/>
            <a:r>
              <a:rPr lang="pt-BR" sz="2600" dirty="0"/>
              <a:t>Os dados colhidos foram organizados por meio de indicadores que alimentaram o banco de dados, permitindo a </a:t>
            </a:r>
            <a:r>
              <a:rPr lang="pt-BR" sz="2600" b="1" dirty="0"/>
              <a:t>elaboração de tabelas</a:t>
            </a:r>
            <a:r>
              <a:rPr lang="pt-BR" sz="2600" dirty="0"/>
              <a:t> e a análise das principais </a:t>
            </a:r>
            <a:r>
              <a:rPr lang="pt-BR" sz="2600" b="1" dirty="0"/>
              <a:t>tendências dessa produção </a:t>
            </a:r>
            <a:r>
              <a:rPr lang="pt-BR" sz="2600" dirty="0"/>
              <a:t>desde o seu lançamento até o ano de 2017, tendo como referencial teórico os estudos de Pierre Bourdieu, especificamente as noções de campo e linguagem. (BUENO; SOUZA, 2018, p. 33)</a:t>
            </a:r>
          </a:p>
        </p:txBody>
      </p:sp>
    </p:spTree>
    <p:extLst>
      <p:ext uri="{BB962C8B-B14F-4D97-AF65-F5344CB8AC3E}">
        <p14:creationId xmlns:p14="http://schemas.microsoft.com/office/powerpoint/2010/main" val="2854436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443753"/>
            <a:ext cx="10029354" cy="5865607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Conforme explicitado anteriormente, a fonte que serviu de base para este balanço tendencial foram os textos publicados na Revista Brasileira de Educação Especial (RBEE), no período de 1992 (ano da primeira publicação) a 2017. A </a:t>
            </a:r>
            <a:r>
              <a:rPr lang="pt-BR" sz="2400" b="1" dirty="0"/>
              <a:t>opção pelo balanço da produção desse periódico justifica-se</a:t>
            </a:r>
            <a:r>
              <a:rPr lang="pt-BR" sz="2400" dirty="0"/>
              <a:t> porque ele e o veículo especializado nacional mais reconhecido no campo da Educação Especial, congrega a contribuição de pesquisadores de todo o pais e veicula trabalhos desde o início da década de 1990, o que permitiu a análise do movimento histórico da conceituação da população da Educação Especial. (BUENO; SOUZA, 2018, p. 35)</a:t>
            </a:r>
          </a:p>
          <a:p>
            <a:pPr algn="just"/>
            <a:r>
              <a:rPr lang="pt-BR" sz="2400" dirty="0"/>
              <a:t>Na coleta de dados, constatou-se que o acesso </a:t>
            </a:r>
            <a:r>
              <a:rPr lang="pt-BR" sz="2400" i="1" dirty="0"/>
              <a:t>online </a:t>
            </a:r>
            <a:r>
              <a:rPr lang="pt-BR" sz="2400" dirty="0"/>
              <a:t>do acervo total da Revista exige a consulta de dois repositórios, pois, na </a:t>
            </a:r>
            <a:r>
              <a:rPr lang="pt-BR" sz="2400" i="1" dirty="0" err="1"/>
              <a:t>Scientific</a:t>
            </a:r>
            <a:r>
              <a:rPr lang="pt-BR" sz="2400" i="1" dirty="0"/>
              <a:t> </a:t>
            </a:r>
            <a:r>
              <a:rPr lang="pt-BR" sz="2400" i="1" dirty="0" err="1"/>
              <a:t>Electronic</a:t>
            </a:r>
            <a:r>
              <a:rPr lang="pt-BR" sz="2400" i="1" dirty="0"/>
              <a:t> Library Online </a:t>
            </a:r>
            <a:r>
              <a:rPr lang="pt-BR" sz="2400" dirty="0"/>
              <a:t>(</a:t>
            </a:r>
            <a:r>
              <a:rPr lang="pt-BR" sz="2400" i="1" dirty="0" err="1"/>
              <a:t>SciELO</a:t>
            </a:r>
            <a:r>
              <a:rPr lang="pt-BR" sz="2400" dirty="0"/>
              <a:t>)</a:t>
            </a:r>
            <a:r>
              <a:rPr lang="pt-BR" sz="2400" i="1" dirty="0"/>
              <a:t>, </a:t>
            </a:r>
            <a:r>
              <a:rPr lang="pt-BR" sz="2400" dirty="0"/>
              <a:t>contam somente os exemplares do volume 11, número 2 em diante. Já, para acessar os exemplares publicados no período anterior, foi necessário recorrer ao repositório constante da Associação Brasileira de Pesquisadores em Educação Especial (período de 1992 até 2005, Volume 1 ao Volume 11, Número 1). (BUENO; SOUZA, 2018, p. 35)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7486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712694"/>
            <a:ext cx="10163825" cy="559666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O passo seguinte foi fazer o reconhecimento da estrutura do periódico, por meio do levantamento de todas as seções que compõem a Revista sobre as seguintes informações: ano de publicação, nome das seções, numero de textos publicados em cada seção. (BUENO; SOUZA, 2018, p. 35)</a:t>
            </a:r>
          </a:p>
          <a:p>
            <a:pPr algn="just"/>
            <a:r>
              <a:rPr lang="pt-BR" dirty="0"/>
              <a:t> </a:t>
            </a:r>
          </a:p>
          <a:p>
            <a:pPr algn="just"/>
            <a:r>
              <a:rPr lang="pt-BR" dirty="0"/>
              <a:t>A partir dos dados obtidos, verificou-se que, de 1992 a 2017, somaram-se 701 textos distribuídos por todas as seções da Revista, em 23 volumes e sessenta e um números, dentre os quais, para a realização deste balanço, optou-se por selecionar os ensaios, os relatos de pesquisa e os textos de 1992 a 2001, que naquele período estavam incluídos na seção “Artigos”. (BUENO; SOUZA, 2018, p. 36)</a:t>
            </a:r>
          </a:p>
          <a:p>
            <a:pPr algn="just"/>
            <a:r>
              <a:rPr lang="pt-BR" dirty="0"/>
              <a:t>Para tanto, foram elaborados os seguintes critérios de seleção do </a:t>
            </a:r>
            <a:r>
              <a:rPr lang="pt-BR" i="1" dirty="0"/>
              <a:t>corpus </a:t>
            </a:r>
            <a:r>
              <a:rPr lang="pt-BR" dirty="0"/>
              <a:t>documental que compôs o acervo a ser examinado por esta investigação:</a:t>
            </a:r>
          </a:p>
          <a:p>
            <a:pPr algn="just"/>
            <a:r>
              <a:rPr lang="pt-BR" dirty="0"/>
              <a:t>1. Abordar discussão abrangente sobre a Educação Especial.</a:t>
            </a:r>
          </a:p>
          <a:p>
            <a:pPr algn="just"/>
            <a:r>
              <a:rPr lang="pt-BR" dirty="0"/>
              <a:t>2. Ser redigido em Língua Portuguesa e discorrer sobre assuntos que se refiram ao Brasil, mesmo que apresentem experiências compartilhadas com outros países.</a:t>
            </a:r>
          </a:p>
          <a:p>
            <a:pPr algn="just"/>
            <a:r>
              <a:rPr lang="pt-BR" dirty="0"/>
              <a:t>3. Conter os seguintes descritores no corpo do texto: “EXCEPC” (excepcional, excepcionalidade); “DEFIC” (deficiente; deficiência); “NEE” (Necessidades educativas especiais; Necessidades educacionais especiais); “NE” (Necessidades especiais); “TRANST” (Transtorno). (BUENO; SOUZA, 2018, p. 36)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1428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941294"/>
            <a:ext cx="9908331" cy="536806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b="1" dirty="0"/>
              <a:t>O </a:t>
            </a:r>
            <a:r>
              <a:rPr lang="pt-BR" b="1" dirty="0" err="1"/>
              <a:t>Sphinx</a:t>
            </a:r>
            <a:r>
              <a:rPr lang="pt-BR" b="1" dirty="0"/>
              <a:t> iQ2 é um software </a:t>
            </a:r>
            <a:r>
              <a:rPr lang="pt-BR" dirty="0"/>
              <a:t>de tratamento estatístico que favorece a quantificação e análise dos dados coletados. Recuperado de </a:t>
            </a:r>
            <a:r>
              <a:rPr lang="pt-BR" u="sng" dirty="0">
                <a:hlinkClick r:id="rId2"/>
              </a:rPr>
              <a:t>http://sphinxbrasil.com</a:t>
            </a:r>
            <a:r>
              <a:rPr lang="pt-BR" dirty="0"/>
              <a:t>.</a:t>
            </a:r>
          </a:p>
          <a:p>
            <a:pPr algn="just"/>
            <a:r>
              <a:rPr lang="pt-BR" b="1" dirty="0"/>
              <a:t> </a:t>
            </a:r>
            <a:endParaRPr lang="pt-BR" dirty="0"/>
          </a:p>
          <a:p>
            <a:pPr algn="just"/>
            <a:r>
              <a:rPr lang="pt-BR" dirty="0"/>
              <a:t>Para proceder a seleção dos textos, foi feita a </a:t>
            </a:r>
            <a:r>
              <a:rPr lang="pt-BR" b="1" dirty="0"/>
              <a:t>leitura dos títulos</a:t>
            </a:r>
            <a:r>
              <a:rPr lang="pt-BR" dirty="0"/>
              <a:t> de todos eles e verificada a abrangência da discussão. Nessa fase de busca, foi possível selecionar 158 textos, sendo 110 relatos de pesquisa e/ou relato de experiência, 23 ensaios e 5 artigos. (BUENO; SOUZA, 2018, p. 36)</a:t>
            </a:r>
          </a:p>
          <a:p>
            <a:pPr algn="just"/>
            <a:r>
              <a:rPr lang="pt-BR" dirty="0"/>
              <a:t> </a:t>
            </a:r>
          </a:p>
          <a:p>
            <a:pPr algn="just"/>
            <a:r>
              <a:rPr lang="pt-BR" dirty="0"/>
              <a:t>Após essa fase, passou-se para a busca, no texto, dos </a:t>
            </a:r>
            <a:r>
              <a:rPr lang="pt-BR" b="1" dirty="0"/>
              <a:t>descritores</a:t>
            </a:r>
            <a:r>
              <a:rPr lang="pt-BR" dirty="0"/>
              <a:t> anteriormente mencionados, com a finalidade de verificar se eles se adequavam aos critérios selecionados e se serviriam para a analise de acordo com o objetivo proposto para esta pesquisa. Essa fase de leitura e de busca possibilitou descartar os textos que, embora parecessem expressar em seu título discussões abrangentes sobre Educação Especial, referiam-se a uma deficiência específica, ou que não serviriam para a discussão proposta na pesquisa - por se tratar de alguma experiência muito restrita ou porque não apresentavam no corpo do texto os descritores mencionados. Com esses procedimentos, 36 textos foram excluídos, o que redundou em </a:t>
            </a:r>
            <a:r>
              <a:rPr lang="pt-BR" i="1" dirty="0"/>
              <a:t>corpus </a:t>
            </a:r>
            <a:r>
              <a:rPr lang="pt-BR" dirty="0"/>
              <a:t>final composto por 122 textos, distribuídos entre 18 ensaios, 80 relatos de pesquisa e 24 artigos. (BUENO; SOUZA, 2018, p. 36)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2270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806824"/>
            <a:ext cx="10136931" cy="550253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sz="2800" dirty="0"/>
              <a:t>Após essa etapa, foi elaborada enquete no software </a:t>
            </a:r>
            <a:r>
              <a:rPr lang="pt-BR" sz="2800" dirty="0" err="1"/>
              <a:t>Sphinx</a:t>
            </a:r>
            <a:r>
              <a:rPr lang="pt-BR" sz="2800" dirty="0"/>
              <a:t> iQ29 com a finalidade de obter dados objetivos referentes aos textos selecionados. </a:t>
            </a:r>
          </a:p>
          <a:p>
            <a:pPr algn="just"/>
            <a:r>
              <a:rPr lang="pt-BR" sz="2800" dirty="0"/>
              <a:t>Tais dados referem-se aos seguintes elementos: </a:t>
            </a:r>
            <a:r>
              <a:rPr lang="pt-BR" sz="2800" b="1" dirty="0">
                <a:solidFill>
                  <a:srgbClr val="00B0F0"/>
                </a:solidFill>
              </a:rPr>
              <a:t>Autor; Titulação; Ocupação; Campo de produção; Instituição; Programa e/ou Departamento; Região; Ano da publicação; Tema do texto; Descritor utilizado; Orientação metodológica; e Tipo de pesquisa</a:t>
            </a:r>
            <a:r>
              <a:rPr lang="pt-BR" sz="2800" dirty="0"/>
              <a:t>. (BUENO; SOUZA, 2018, p. 36)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Para preencher esses dados, recorreu-se, em primeiro lugar, ao próprio texto e as </a:t>
            </a:r>
            <a:r>
              <a:rPr lang="pt-BR" sz="2800" b="1" dirty="0"/>
              <a:t>informações disponíveis</a:t>
            </a:r>
            <a:r>
              <a:rPr lang="pt-BR" sz="2800" dirty="0"/>
              <a:t>, e, em segundo lugar, ao </a:t>
            </a:r>
            <a:r>
              <a:rPr lang="pt-BR" sz="2800" b="1" dirty="0"/>
              <a:t>currículo </a:t>
            </a:r>
            <a:r>
              <a:rPr lang="pt-BR" sz="2800" b="1" i="1" dirty="0"/>
              <a:t>Lattes </a:t>
            </a:r>
            <a:r>
              <a:rPr lang="pt-BR" sz="2800" b="1" dirty="0"/>
              <a:t>dos autores</a:t>
            </a:r>
            <a:r>
              <a:rPr lang="pt-BR" sz="2800" dirty="0"/>
              <a:t>, uma vez que em muitos textos não constavam informações como: Função, Titulação e Programa e/ou departamento a que pertenciam no momento da escrita do texto. Embora tenha sido possível conseguir a maioria das informações utilizando-se desse banco de dados, alguns autores não dispunham de um currículo </a:t>
            </a:r>
            <a:r>
              <a:rPr lang="pt-BR" sz="2800" i="1" dirty="0"/>
              <a:t>Lattes</a:t>
            </a:r>
            <a:r>
              <a:rPr lang="pt-BR" sz="2800" dirty="0"/>
              <a:t>, o que inviabilizou o preenchimento de alguns dados. (BUENO; SOUZA, 2018, p. 36-37)</a:t>
            </a:r>
          </a:p>
          <a:p>
            <a:r>
              <a:rPr lang="pt-BR" sz="2800" b="1" dirty="0"/>
              <a:t> </a:t>
            </a:r>
            <a:endParaRPr lang="pt-BR" sz="2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0619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537882"/>
            <a:ext cx="10486554" cy="577147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Os dados apresentados a seguir referem-se ao Balanço Tendencial das produções e foram obtidos conforme descrito anteriormente. Foram elaboradas tabelas para a exposição dos resultados, organizados da seguinte forma:</a:t>
            </a:r>
          </a:p>
          <a:p>
            <a:r>
              <a:rPr lang="pt-BR" b="1" dirty="0"/>
              <a:t>1) Quem são os autores institucionais dessas narrativas?</a:t>
            </a:r>
          </a:p>
          <a:p>
            <a:r>
              <a:rPr lang="pt-BR" dirty="0"/>
              <a:t>a) Ocupação dos autores.</a:t>
            </a:r>
          </a:p>
          <a:p>
            <a:r>
              <a:rPr lang="pt-BR" dirty="0"/>
              <a:t>b) Titulação dos autores.</a:t>
            </a:r>
          </a:p>
          <a:p>
            <a:r>
              <a:rPr lang="pt-BR" dirty="0"/>
              <a:t>c) Campo de produção.</a:t>
            </a:r>
          </a:p>
          <a:p>
            <a:r>
              <a:rPr lang="pt-BR" dirty="0"/>
              <a:t>d) Vinculação Institucional.</a:t>
            </a:r>
          </a:p>
          <a:p>
            <a:r>
              <a:rPr lang="pt-BR" dirty="0"/>
              <a:t>e) Distribuição Geográfica de autoria.</a:t>
            </a:r>
          </a:p>
          <a:p>
            <a:r>
              <a:rPr lang="pt-BR" b="1" dirty="0"/>
              <a:t>2) Que sujeitos e politicas de Educação Especial essas narrativas produzem?</a:t>
            </a:r>
          </a:p>
          <a:p>
            <a:r>
              <a:rPr lang="pt-BR" dirty="0"/>
              <a:t>a) Distribuição anual dos descritores.</a:t>
            </a:r>
          </a:p>
          <a:p>
            <a:r>
              <a:rPr lang="pt-BR" dirty="0"/>
              <a:t>b) Temas das produções.</a:t>
            </a:r>
          </a:p>
          <a:p>
            <a:r>
              <a:rPr lang="pt-BR" b="1" dirty="0"/>
              <a:t>3) De que forma são produzidas essas narrativas?</a:t>
            </a:r>
          </a:p>
          <a:p>
            <a:r>
              <a:rPr lang="pt-BR" dirty="0"/>
              <a:t>a) Orientação metodológica.</a:t>
            </a:r>
          </a:p>
          <a:p>
            <a:r>
              <a:rPr lang="pt-BR" dirty="0"/>
              <a:t>b) Tipo de pesquisa. (BUENO; SOUZA, 2018, p. 36-37)</a:t>
            </a:r>
          </a:p>
        </p:txBody>
      </p:sp>
    </p:spTree>
    <p:extLst>
      <p:ext uri="{BB962C8B-B14F-4D97-AF65-F5344CB8AC3E}">
        <p14:creationId xmlns:p14="http://schemas.microsoft.com/office/powerpoint/2010/main" val="2354621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658906"/>
            <a:ext cx="10217613" cy="5650454"/>
          </a:xfrm>
        </p:spPr>
        <p:txBody>
          <a:bodyPr/>
          <a:lstStyle/>
          <a:p>
            <a:pPr algn="just"/>
            <a:r>
              <a:rPr lang="pt-BR" dirty="0">
                <a:solidFill>
                  <a:srgbClr val="FF0000"/>
                </a:solidFill>
              </a:rPr>
              <a:t>NERES, Celi Correa; CORREA, </a:t>
            </a:r>
            <a:r>
              <a:rPr lang="pt-BR" dirty="0" err="1">
                <a:solidFill>
                  <a:srgbClr val="FF0000"/>
                </a:solidFill>
              </a:rPr>
              <a:t>Nesdete</a:t>
            </a:r>
            <a:r>
              <a:rPr lang="pt-BR" dirty="0">
                <a:solidFill>
                  <a:srgbClr val="FF0000"/>
                </a:solidFill>
              </a:rPr>
              <a:t> Mesquita. Análise dos artigos na área da deficiência visual publicados na Revista Brasileira de Educação Especial (1992-2017)</a:t>
            </a:r>
            <a:r>
              <a:rPr lang="pt-BR" b="1" dirty="0">
                <a:solidFill>
                  <a:srgbClr val="FF0000"/>
                </a:solidFill>
              </a:rPr>
              <a:t>. Rev. Bras. Ed. Esp.</a:t>
            </a:r>
            <a:r>
              <a:rPr lang="pt-BR" dirty="0">
                <a:solidFill>
                  <a:srgbClr val="FF0000"/>
                </a:solidFill>
              </a:rPr>
              <a:t>, Marília, v.24, Edição Especial, p.153-166, 2018.</a:t>
            </a:r>
          </a:p>
          <a:p>
            <a:pPr algn="just"/>
            <a:r>
              <a:rPr lang="pt-BR" dirty="0"/>
              <a:t>Este estudo objetivou analisar os artigos na área da deficiência visual publicados na Revista Brasileira de Educação Especial - RBEE, desde a sua criação, em 1992, até 2017, visando evidenciar o registro dessa área nas publicações veiculadas nesse periódico. (NERES; CORREA, 2018, p. 153)</a:t>
            </a:r>
          </a:p>
          <a:p>
            <a:pPr algn="just"/>
            <a:r>
              <a:rPr lang="pt-BR" dirty="0"/>
              <a:t>Na coleta do material, foram identificadas 46 publicações, sendo três resenhas, um comentário e 42 artigos nos gêneros textuais ensaio, revisão de literatura e relato de pesquisa. Foram excluídos da análise o comentário e as resenhas. (NERES; CORREA, 2018, p. 153)</a:t>
            </a:r>
          </a:p>
          <a:p>
            <a:pPr algn="just"/>
            <a:r>
              <a:rPr lang="pt-BR" dirty="0"/>
              <a:t>Para a leitura e a análise dos 42 artigos, foram adotados os seguintes </a:t>
            </a:r>
            <a:r>
              <a:rPr lang="pt-BR" b="1" dirty="0"/>
              <a:t>eixos:</a:t>
            </a:r>
            <a:r>
              <a:rPr lang="pt-BR" dirty="0"/>
              <a:t> distribuição anual dos artigos, autoria, temas apresentados, regiões e instituições de origem, gêneros textuais e interfaces com outras áreas do conhecimento. (NERES; CORREA, 2018, p. 153)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77349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7" y="753035"/>
            <a:ext cx="10136931" cy="5556325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A busca do material foi realizada em todos os números de publicações da Revista no período de 1992 a 2017, sendo esse último o ano em que a RBEE completou os seus 25 anos, por meio da exploração dos sumários dos números publicados. 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O levantamento inicial foi feito no portal da Associação Brasileira de Pesquisadores em Educação Especial (ABPEE), que disponibiliza as publicações da revista relativas aos anos de 1992 a 2005. Na sequência, a busca foi realizada no portal da Biblioteca Eletrônica </a:t>
            </a:r>
            <a:r>
              <a:rPr lang="pt-BR" sz="2400" dirty="0" err="1"/>
              <a:t>SciELO</a:t>
            </a:r>
            <a:r>
              <a:rPr lang="pt-BR" sz="2400" dirty="0"/>
              <a:t>, no qual se encontram disponibilizados os números da RBEE publicados do ano de 2006 a 2017. Foram selecionados aqueles estudos que, de alguma forma, abordam a deficiência visual, em um total de 46 publicações encontradas: três resenhas, um comentário e 42 artigos nos gêneros textuais ensaio, revisão de literatura e relato de pesquisa. Excluíram-se, para o objeto de análise, o comentário e as resenhas.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78120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699247"/>
            <a:ext cx="10056248" cy="5610113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rgbClr val="FF0000"/>
                </a:solidFill>
              </a:rPr>
              <a:t>3) ROCHA, </a:t>
            </a:r>
            <a:r>
              <a:rPr lang="pt-BR" dirty="0" err="1">
                <a:solidFill>
                  <a:srgbClr val="FF0000"/>
                </a:solidFill>
              </a:rPr>
              <a:t>Nathália</a:t>
            </a:r>
            <a:r>
              <a:rPr lang="pt-BR" dirty="0">
                <a:solidFill>
                  <a:srgbClr val="FF0000"/>
                </a:solidFill>
              </a:rPr>
              <a:t> Fernandes Egito; PEREIRA, Maria Zuleide da Costa. O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dirty="0">
                <a:solidFill>
                  <a:srgbClr val="FF0000"/>
                </a:solidFill>
              </a:rPr>
              <a:t>que dizem sobre a BNCC? Produções sobre a Base Nacional Comum Curricular (BNCC) no período de 2010 a 2015. </a:t>
            </a:r>
            <a:r>
              <a:rPr lang="pt-BR" b="1" dirty="0">
                <a:solidFill>
                  <a:srgbClr val="FF0000"/>
                </a:solidFill>
              </a:rPr>
              <a:t>Espaço do Currículo</a:t>
            </a:r>
            <a:r>
              <a:rPr lang="pt-BR" dirty="0">
                <a:solidFill>
                  <a:srgbClr val="FF0000"/>
                </a:solidFill>
              </a:rPr>
              <a:t>, v.9, n.2, p. 215-236, maio a agosto de 2016.</a:t>
            </a:r>
          </a:p>
          <a:p>
            <a:pPr algn="just"/>
            <a:endParaRPr lang="pt-BR" dirty="0">
              <a:solidFill>
                <a:srgbClr val="FF0000"/>
              </a:solidFill>
            </a:endParaRPr>
          </a:p>
          <a:p>
            <a:pPr algn="just"/>
            <a:r>
              <a:rPr lang="pt-BR" dirty="0"/>
              <a:t>Este texto é resultado de um </a:t>
            </a:r>
            <a:r>
              <a:rPr lang="pt-BR" b="1" dirty="0"/>
              <a:t>mapeamento analítico </a:t>
            </a:r>
            <a:r>
              <a:rPr lang="pt-BR" dirty="0"/>
              <a:t>das produções científicas</a:t>
            </a:r>
            <a:r>
              <a:rPr lang="pt-BR" b="1" dirty="0"/>
              <a:t> </a:t>
            </a:r>
            <a:r>
              <a:rPr lang="pt-BR" dirty="0"/>
              <a:t>em torno da discussão sobre a Base Nacional Comum Curricular (BNCC). (ROCHA; PEREIRA, 2016, p. 215)</a:t>
            </a:r>
          </a:p>
          <a:p>
            <a:pPr algn="just"/>
            <a:r>
              <a:rPr lang="pt-BR" dirty="0"/>
              <a:t>Propomo‐nos </a:t>
            </a:r>
            <a:r>
              <a:rPr lang="pt-BR" b="1" u="sng" dirty="0"/>
              <a:t>identificar</a:t>
            </a:r>
            <a:r>
              <a:rPr lang="pt-BR" dirty="0"/>
              <a:t>, nos </a:t>
            </a:r>
            <a:r>
              <a:rPr lang="pt-BR" b="1" dirty="0"/>
              <a:t>discursos de alguns organismos oficiais</a:t>
            </a:r>
            <a:r>
              <a:rPr lang="pt-BR" dirty="0"/>
              <a:t> e </a:t>
            </a:r>
            <a:r>
              <a:rPr lang="pt-BR" b="1" dirty="0"/>
              <a:t>publicações em revistas científicas</a:t>
            </a:r>
            <a:r>
              <a:rPr lang="pt-BR" dirty="0"/>
              <a:t> dos mais variados autores, o que dizem sobre a temática. </a:t>
            </a:r>
          </a:p>
          <a:p>
            <a:pPr algn="just"/>
            <a:r>
              <a:rPr lang="pt-BR" sz="2400" dirty="0"/>
              <a:t>Motivados pelo desafio de identificar e analisar o que já foi construído e produzido sobre a temática BNCC e objetivando formular a premissa de nossa dissertação de mestrado, </a:t>
            </a:r>
            <a:r>
              <a:rPr lang="pt-BR" sz="2400" b="1" u="sng" dirty="0"/>
              <a:t>partimos de algumas problematizações</a:t>
            </a:r>
            <a:r>
              <a:rPr lang="pt-BR" sz="2400" dirty="0"/>
              <a:t>. 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1831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806824"/>
            <a:ext cx="10204166" cy="550253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3200" dirty="0"/>
              <a:t>Podemos caracterizar o procedimento metodológico “mapeamento” como:</a:t>
            </a:r>
          </a:p>
          <a:p>
            <a:pPr algn="just"/>
            <a:r>
              <a:rPr lang="pt-BR" sz="3200" dirty="0"/>
              <a:t>- pesquisas de caráter bibliográfico, com o objetivo de </a:t>
            </a:r>
            <a:r>
              <a:rPr lang="pt-BR" sz="3200" b="1" dirty="0"/>
              <a:t>inventariar e sistematizar a produção</a:t>
            </a:r>
            <a:r>
              <a:rPr lang="pt-BR" sz="3200" dirty="0"/>
              <a:t> em determinada área do conhecimento (chamadas, usualmente, de pesquisas do “estado da arte”).</a:t>
            </a:r>
          </a:p>
          <a:p>
            <a:pPr algn="just"/>
            <a:endParaRPr lang="pt-BR" sz="3200" dirty="0"/>
          </a:p>
          <a:p>
            <a:pPr algn="just"/>
            <a:r>
              <a:rPr lang="pt-BR" sz="3200" dirty="0"/>
              <a:t>Esses estudos são justificados por possibilitarem uma visão geral do que vem sendo produzido na área e uma ordenação que permite aos interessados perceberem a evolução das pesquisas na área, bem como suas características e foco, além de identificar as lacunas ainda existentes. (ROMANOWSKI; ENS, 2006, p. 41)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91499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726141"/>
            <a:ext cx="9962119" cy="558321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800" dirty="0"/>
              <a:t>Inquietou‐nos investigar: </a:t>
            </a:r>
            <a:r>
              <a:rPr lang="pt-BR" sz="2800" b="1" dirty="0"/>
              <a:t>como se caracteriza a construção do documento da BNCC nas vozes dos autores (as)?</a:t>
            </a:r>
            <a:r>
              <a:rPr lang="pt-BR" sz="2800" dirty="0"/>
              <a:t> </a:t>
            </a:r>
            <a:r>
              <a:rPr lang="pt-BR" sz="2800" b="1" dirty="0"/>
              <a:t>Quais sentidos são atribuídos à política curricular encontrados nas produções analisadas?</a:t>
            </a:r>
            <a:r>
              <a:rPr lang="pt-BR" sz="2800" dirty="0"/>
              <a:t> </a:t>
            </a:r>
            <a:r>
              <a:rPr lang="pt-BR" sz="2800" b="1" dirty="0"/>
              <a:t>Que tensões são apontadas por esses sentidos?</a:t>
            </a:r>
            <a:r>
              <a:rPr lang="pt-BR" sz="2800" dirty="0"/>
              <a:t> (ROCHA; PEREIRA, 2016, p. 218-219)</a:t>
            </a:r>
          </a:p>
          <a:p>
            <a:pPr algn="just"/>
            <a:endParaRPr lang="pt-BR" sz="2800" dirty="0"/>
          </a:p>
          <a:p>
            <a:r>
              <a:rPr lang="pt-BR" sz="2800" b="1" dirty="0"/>
              <a:t>PERCURSO DA PESQUISA: OS ACHADOS INVESTIGATIVOS</a:t>
            </a:r>
            <a:endParaRPr lang="pt-BR" sz="2800" dirty="0"/>
          </a:p>
          <a:p>
            <a:pPr algn="just"/>
            <a:r>
              <a:rPr lang="pt-BR" sz="2800" dirty="0"/>
              <a:t>Para lançar luzes sobre as problemáticas citadas, analisamos 34 artigos científicos publicados em periódicos da área de Educação, impressos e </a:t>
            </a:r>
            <a:r>
              <a:rPr lang="pt-BR" sz="2800" i="1" dirty="0"/>
              <a:t>online</a:t>
            </a:r>
            <a:r>
              <a:rPr lang="pt-BR" sz="2800" dirty="0"/>
              <a:t>, além de outras fontes de divulgação, como no caso das instituições anteriormente citadas. (ROCHA; PEREIRA, 2016, p. 219)</a:t>
            </a:r>
          </a:p>
          <a:p>
            <a:pPr algn="just"/>
            <a:endParaRPr lang="pt-BR" sz="2800" dirty="0"/>
          </a:p>
          <a:p>
            <a:r>
              <a:rPr lang="pt-BR" sz="2800" dirty="0"/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50628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645459"/>
            <a:ext cx="10311743" cy="5663901"/>
          </a:xfrm>
        </p:spPr>
        <p:txBody>
          <a:bodyPr>
            <a:normAutofit/>
          </a:bodyPr>
          <a:lstStyle/>
          <a:p>
            <a:pPr algn="just"/>
            <a:r>
              <a:rPr lang="pt-BR" sz="2800" dirty="0"/>
              <a:t>As etapas desta pesquisa são explicitadas a seguir: 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(1) Levantamento das Revistas e Artigos das ANPED e ANPAE que compuseram a base de dados; </a:t>
            </a:r>
          </a:p>
          <a:p>
            <a:pPr algn="just"/>
            <a:r>
              <a:rPr lang="pt-BR" sz="2800" dirty="0"/>
              <a:t>(2) Escolha das Revistas; </a:t>
            </a:r>
          </a:p>
          <a:p>
            <a:pPr algn="just"/>
            <a:r>
              <a:rPr lang="pt-BR" sz="2800" dirty="0"/>
              <a:t>(3) Definição dos descritores/palavras‐chave – “Base Nacional Comum Curricular” e “Base Nacional Comum”; </a:t>
            </a:r>
          </a:p>
          <a:p>
            <a:pPr algn="just"/>
            <a:r>
              <a:rPr lang="pt-BR" sz="2800" dirty="0"/>
              <a:t>(4) Leitura e análise dos artigos na íntegra. Quanto ao período de busca, optamos por artigos publicados entre jan./2010 e dez/2015.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38352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/>
          </p:cNvPicPr>
          <p:nvPr>
            <p:ph idx="1"/>
          </p:nvPr>
        </p:nvPicPr>
        <p:blipFill rotWithShape="1">
          <a:blip r:embed="rId2"/>
          <a:srcRect l="14549" t="20151" r="19974" b="6657"/>
          <a:stretch/>
        </p:blipFill>
        <p:spPr bwMode="auto">
          <a:xfrm>
            <a:off x="1920482" y="920998"/>
            <a:ext cx="8519311" cy="535414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270508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/>
          </p:cNvPicPr>
          <p:nvPr>
            <p:ph idx="1"/>
          </p:nvPr>
        </p:nvPicPr>
        <p:blipFill rotWithShape="1">
          <a:blip r:embed="rId2"/>
          <a:srcRect l="15625" t="19726" r="20200" b="13215"/>
          <a:stretch/>
        </p:blipFill>
        <p:spPr bwMode="auto">
          <a:xfrm>
            <a:off x="2079003" y="1011175"/>
            <a:ext cx="8349906" cy="49055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542796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/>
          </p:cNvPicPr>
          <p:nvPr>
            <p:ph idx="1"/>
          </p:nvPr>
        </p:nvPicPr>
        <p:blipFill rotWithShape="1">
          <a:blip r:embed="rId2"/>
          <a:srcRect l="16340" t="17699" r="15555" b="17036"/>
          <a:stretch/>
        </p:blipFill>
        <p:spPr bwMode="auto">
          <a:xfrm>
            <a:off x="1755866" y="1129974"/>
            <a:ext cx="8861244" cy="47742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187947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/>
          </p:cNvPicPr>
          <p:nvPr>
            <p:ph idx="1"/>
          </p:nvPr>
        </p:nvPicPr>
        <p:blipFill rotWithShape="1">
          <a:blip r:embed="rId2"/>
          <a:srcRect l="20518" t="21423" r="13647" b="27859"/>
          <a:stretch/>
        </p:blipFill>
        <p:spPr bwMode="auto">
          <a:xfrm>
            <a:off x="1870205" y="1675538"/>
            <a:ext cx="8565891" cy="371012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099948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739588"/>
            <a:ext cx="10244507" cy="5569772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>
                <a:solidFill>
                  <a:srgbClr val="FF0000"/>
                </a:solidFill>
              </a:rPr>
              <a:t>4) SILVA, Larissa Vendramini da; BEGO, Amadeu Moura. Levantamento Bibliográfico sobre Educação Especial e Ensino de Ciências no Brasil.</a:t>
            </a:r>
            <a:r>
              <a:rPr lang="pt-BR" b="1" dirty="0">
                <a:solidFill>
                  <a:srgbClr val="FF0000"/>
                </a:solidFill>
              </a:rPr>
              <a:t> Rev. Bras. Ed. Esp</a:t>
            </a:r>
            <a:r>
              <a:rPr lang="pt-BR" dirty="0">
                <a:solidFill>
                  <a:srgbClr val="FF0000"/>
                </a:solidFill>
              </a:rPr>
              <a:t>., Marília, v.24, n.3, p.343-358, Jul.-Set., 2018.</a:t>
            </a:r>
          </a:p>
          <a:p>
            <a:pPr algn="just"/>
            <a:r>
              <a:rPr lang="pt-BR" dirty="0"/>
              <a:t>O objetivo deste trabalho foi realizar um levantamento bibliográfico nacional e avaliar como a área de pesquisa em ensino de Ciências tem abordado a temática Educação Especial. (SILVA; BEGO, 2018, p.343)</a:t>
            </a:r>
          </a:p>
          <a:p>
            <a:pPr algn="just"/>
            <a:r>
              <a:rPr lang="pt-BR" dirty="0"/>
              <a:t>A pesquisa bibliográfica foi realizada por meio dos procedimentos de revisão definidos pela </a:t>
            </a:r>
            <a:r>
              <a:rPr lang="pt-BR" b="1" dirty="0"/>
              <a:t>Análise de Conteúdo </a:t>
            </a:r>
            <a:r>
              <a:rPr lang="pt-BR" dirty="0"/>
              <a:t>e utilizou como </a:t>
            </a:r>
            <a:r>
              <a:rPr lang="pt-BR" b="1" dirty="0"/>
              <a:t>corpus</a:t>
            </a:r>
            <a:r>
              <a:rPr lang="pt-BR" dirty="0"/>
              <a:t> de informação s</a:t>
            </a:r>
            <a:r>
              <a:rPr lang="pt-BR" b="1" dirty="0"/>
              <a:t>eis periódicos acadêmico-científicos de estratos A1 e A2 definidos pelo </a:t>
            </a:r>
            <a:r>
              <a:rPr lang="pt-BR" b="1" dirty="0" err="1"/>
              <a:t>qualis</a:t>
            </a:r>
            <a:r>
              <a:rPr lang="pt-BR" b="1" dirty="0"/>
              <a:t> da CAPES. </a:t>
            </a:r>
            <a:r>
              <a:rPr lang="pt-BR" dirty="0"/>
              <a:t>(SILVA; BEGO, 2018, p.343)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As buscas foram realizadas a partir de </a:t>
            </a:r>
            <a:r>
              <a:rPr lang="pt-BR" b="1" dirty="0"/>
              <a:t>cinco descritores</a:t>
            </a:r>
            <a:r>
              <a:rPr lang="pt-BR" dirty="0"/>
              <a:t>: inclusão, educação inclusiva, educação especial, necessidades educacionais especiais e formação de professores. Em função dos critérios de seleção, foram encontrados apenas 28 artigos: 15 sobre ensino e aprendizagem de Ciências; 12 sobre formação de professores de ciências na perspectiva da educação especial e 1 sobre avaliação e currículo para a Educação Especial. (SILVA; BEGO, 2018, p.343)</a:t>
            </a:r>
          </a:p>
        </p:txBody>
      </p:sp>
    </p:spTree>
    <p:extLst>
      <p:ext uri="{BB962C8B-B14F-4D97-AF65-F5344CB8AC3E}">
        <p14:creationId xmlns:p14="http://schemas.microsoft.com/office/powerpoint/2010/main" val="38486496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685800"/>
            <a:ext cx="10002460" cy="5623560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Os estratos delimitados se justificam em função do sistema de classificação de periódicos nacionais e internacionais </a:t>
            </a:r>
            <a:r>
              <a:rPr lang="pt-BR" dirty="0" err="1"/>
              <a:t>Qualis</a:t>
            </a:r>
            <a:r>
              <a:rPr lang="pt-BR" dirty="0"/>
              <a:t>-Periódicos da CAPES indicar os periódicos em que há publicações que representam a produção intelectual dos programas de pós-graduação de excelência brasileiros de determinada área do conhecimento. 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As buscas referentes às revistas Anais da ABC, C&amp;E, Ensaio e RBEE foram realizadas usando aspas e os termos foram digitados sem acentuação na plataforma </a:t>
            </a:r>
            <a:r>
              <a:rPr lang="pt-BR" dirty="0" err="1"/>
              <a:t>SciELO</a:t>
            </a:r>
            <a:r>
              <a:rPr lang="pt-BR" dirty="0"/>
              <a:t>. As revistas IENCI e RBPEC possuem a ferramenta de busca em seus websites e os termos foram pesquisados usando aspas. As buscas foram realizadas em dezembro de 2016. Para que o levantamento fosse homogêneo, selecionamos apenas os artigos nos quais existisse no </a:t>
            </a:r>
            <a:r>
              <a:rPr lang="pt-BR" b="1" dirty="0"/>
              <a:t>título</a:t>
            </a:r>
            <a:r>
              <a:rPr lang="pt-BR" dirty="0"/>
              <a:t>, no </a:t>
            </a:r>
            <a:r>
              <a:rPr lang="pt-BR" b="1" dirty="0"/>
              <a:t>resumo</a:t>
            </a:r>
            <a:r>
              <a:rPr lang="pt-BR" dirty="0"/>
              <a:t> ou nas </a:t>
            </a:r>
            <a:r>
              <a:rPr lang="pt-BR" b="1" dirty="0"/>
              <a:t>palavras-chave</a:t>
            </a:r>
            <a:r>
              <a:rPr lang="pt-BR" dirty="0"/>
              <a:t> os descritores supracitados. (SILVA; BEGO, 2018, p.346-347)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46335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ROMANOWSKI, Joana </a:t>
            </a:r>
            <a:r>
              <a:rPr lang="pt-BR" dirty="0" err="1"/>
              <a:t>Paulin</a:t>
            </a:r>
            <a:r>
              <a:rPr lang="pt-BR" dirty="0"/>
              <a:t>; ENS, Romilda Teodora. AS PESQUISAS DENOMINADAS DO TIPO “ESTADO DA ARTE” EM EDUCAÇÃO. </a:t>
            </a:r>
            <a:r>
              <a:rPr lang="pt-BR" b="1" dirty="0"/>
              <a:t>Diálogo Educ.</a:t>
            </a:r>
            <a:r>
              <a:rPr lang="pt-BR" dirty="0"/>
              <a:t>, Curitiba, v. 6, n.19, p.37-50, set./dez. 2006.</a:t>
            </a:r>
          </a:p>
          <a:p>
            <a:pPr algn="just"/>
            <a:r>
              <a:rPr lang="pt-BR" dirty="0"/>
              <a:t>FERREIRA, Norma Sandra de Almeida. As pesquisas denominadas “estado da arte”. </a:t>
            </a:r>
            <a:r>
              <a:rPr lang="pt-BR" b="1" dirty="0"/>
              <a:t>Educação &amp; Sociedade</a:t>
            </a:r>
            <a:r>
              <a:rPr lang="pt-BR" dirty="0"/>
              <a:t>, ano XXIII, no 79, Agosto/2002. </a:t>
            </a:r>
          </a:p>
          <a:p>
            <a:pPr algn="just"/>
            <a:r>
              <a:rPr lang="pt-BR" dirty="0"/>
              <a:t>ANGELUCCI, Carla </a:t>
            </a:r>
            <a:r>
              <a:rPr lang="pt-BR" dirty="0" err="1"/>
              <a:t>Biancha</a:t>
            </a:r>
            <a:r>
              <a:rPr lang="pt-BR" dirty="0"/>
              <a:t>; KALMUS, Jaqueline; PAPARELLI, Renata; PATTO, Maria Helena Souza. O estado da arte da pesquisa sobre o fracasso escolar (1991-2002): um estudo introdutório. </a:t>
            </a:r>
            <a:r>
              <a:rPr lang="pt-BR" b="1" dirty="0"/>
              <a:t>Educação e Pesquisa</a:t>
            </a:r>
            <a:r>
              <a:rPr lang="pt-BR" dirty="0"/>
              <a:t>, São Paulo, v.30, n.1, p. 51-72, jan./abr. 2004.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946335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618565"/>
            <a:ext cx="10002459" cy="569079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DUARTE, Adriana.  A produção acadêmica sobre trabalho docente na educação básica no Brasil: 1987-2007. </a:t>
            </a:r>
            <a:r>
              <a:rPr lang="pt-BR" b="1" dirty="0"/>
              <a:t>Educar em Revista</a:t>
            </a:r>
            <a:r>
              <a:rPr lang="pt-BR" dirty="0"/>
              <a:t>, Curitiba, Brasil, n. especial 1, p. 101-117, 2010.</a:t>
            </a:r>
          </a:p>
          <a:p>
            <a:pPr algn="just"/>
            <a:r>
              <a:rPr lang="pt-BR" dirty="0"/>
              <a:t>BUENO, Jose Geraldo Silveira; SOUZA, </a:t>
            </a:r>
            <a:r>
              <a:rPr lang="pt-BR" dirty="0" err="1"/>
              <a:t>Sirleine</a:t>
            </a:r>
            <a:r>
              <a:rPr lang="pt-BR" dirty="0"/>
              <a:t> Brandao de. A constituição do campo da educação especial expressa na Revista Brasileira de Educação Especial – RBEE (1992-2017). </a:t>
            </a:r>
            <a:r>
              <a:rPr lang="pt-BR" b="1" dirty="0"/>
              <a:t>Rev. Bras. Ed. Esp</a:t>
            </a:r>
            <a:r>
              <a:rPr lang="pt-BR" dirty="0"/>
              <a:t>., Marília, v.24, Edição Especial, p.33-50, 2018.</a:t>
            </a:r>
          </a:p>
          <a:p>
            <a:pPr algn="just"/>
            <a:r>
              <a:rPr lang="pt-BR" dirty="0"/>
              <a:t>NERES, Celi Correa; CORREA, </a:t>
            </a:r>
            <a:r>
              <a:rPr lang="pt-BR" dirty="0" err="1"/>
              <a:t>Nesdete</a:t>
            </a:r>
            <a:r>
              <a:rPr lang="pt-BR" dirty="0"/>
              <a:t> Mesquita. Análise dos artigos na área da deficiência visual publicados na Revista Brasileira de Educação Especial (1992-2017)</a:t>
            </a:r>
            <a:r>
              <a:rPr lang="pt-BR" b="1" dirty="0"/>
              <a:t>. Rev. Bras. Ed. Esp.</a:t>
            </a:r>
            <a:r>
              <a:rPr lang="pt-BR" dirty="0"/>
              <a:t>, Marília, v.24, Edição Especial, p.153-166, 2018.</a:t>
            </a:r>
          </a:p>
          <a:p>
            <a:pPr algn="just"/>
            <a:r>
              <a:rPr lang="pt-BR" dirty="0"/>
              <a:t>VIEGAS, Elis Regina dos Santos; ALVES, Andréia Vicência Vitor Alves. A atuação docente na materialização do projeto político-pedagógico em uma instituição pública de atendimento à educação infantil no município de Itaporã-MS.</a:t>
            </a:r>
            <a:r>
              <a:rPr lang="pt-BR" b="1" dirty="0"/>
              <a:t> Caderno pedagógico</a:t>
            </a:r>
            <a:r>
              <a:rPr lang="pt-BR" dirty="0"/>
              <a:t>, Lajeado, v. 13, n. 2, p. 47-65, 2016.</a:t>
            </a:r>
          </a:p>
          <a:p>
            <a:pPr algn="just"/>
            <a:r>
              <a:rPr lang="pt-BR" dirty="0"/>
              <a:t>ROCHA, </a:t>
            </a:r>
            <a:r>
              <a:rPr lang="pt-BR" dirty="0" err="1"/>
              <a:t>Nathália</a:t>
            </a:r>
            <a:r>
              <a:rPr lang="pt-BR" dirty="0"/>
              <a:t> Fernandes Egito; PEREIRA, Maria Zuleide da Costa. O</a:t>
            </a:r>
            <a:r>
              <a:rPr lang="pt-BR" b="1" dirty="0"/>
              <a:t> </a:t>
            </a:r>
            <a:r>
              <a:rPr lang="pt-BR" dirty="0"/>
              <a:t>que dizem sobre a BNCC? Produções sobre a Base Nacional Comum Curricular (BNCC) no período de 2010 a 2015. </a:t>
            </a:r>
            <a:r>
              <a:rPr lang="pt-BR" b="1" dirty="0"/>
              <a:t>Espaço do Currículo</a:t>
            </a:r>
            <a:r>
              <a:rPr lang="pt-BR" dirty="0"/>
              <a:t>, v.9, n.2, p. 215-236, maio a agosto de 2016.</a:t>
            </a:r>
          </a:p>
          <a:p>
            <a:pPr algn="just"/>
            <a:r>
              <a:rPr lang="pt-BR" dirty="0"/>
              <a:t>SILVA, Larissa Vendramini da; BEGO, Amadeu Moura. </a:t>
            </a:r>
            <a:r>
              <a:rPr lang="pt-BR" b="1" dirty="0"/>
              <a:t>Levantamento Bibliográfico sobre Educação Especial e Ensino de Ciências no Brasil. Rev. Bras. Ed. Esp</a:t>
            </a:r>
            <a:r>
              <a:rPr lang="pt-BR" dirty="0"/>
              <a:t>., Marília, v.24, n.3, p.343-358, Jul.-Set., 2018.</a:t>
            </a:r>
          </a:p>
        </p:txBody>
      </p:sp>
    </p:spTree>
    <p:extLst>
      <p:ext uri="{BB962C8B-B14F-4D97-AF65-F5344CB8AC3E}">
        <p14:creationId xmlns:p14="http://schemas.microsoft.com/office/powerpoint/2010/main" val="12985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403412"/>
            <a:ext cx="10298295" cy="590594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3000" dirty="0"/>
              <a:t>Embora recentes, os estudos de </a:t>
            </a:r>
            <a:r>
              <a:rPr lang="pt-BR" sz="3000" b="1" dirty="0">
                <a:solidFill>
                  <a:srgbClr val="FF0000"/>
                </a:solidFill>
              </a:rPr>
              <a:t>“estado da arte”</a:t>
            </a:r>
            <a:r>
              <a:rPr lang="pt-BR" sz="3000" dirty="0"/>
              <a:t> que objetivam a sistematização da produção numa determinada área do conhecimento já se tornaram imprescindíveis para apreender a amplitude do que vem sendo produzido. (ROMANOWSKI; ENS, 2006, p.39)</a:t>
            </a:r>
          </a:p>
          <a:p>
            <a:pPr algn="just"/>
            <a:r>
              <a:rPr lang="pt-BR" sz="3000" dirty="0"/>
              <a:t>Os estudos realizados a partir de uma sistematização de dados, denominada “estado da arte”, recebem esta denominação quando </a:t>
            </a:r>
            <a:r>
              <a:rPr lang="pt-BR" sz="3000" b="1" dirty="0"/>
              <a:t>abrangem toda uma área do conhecimento</a:t>
            </a:r>
            <a:r>
              <a:rPr lang="pt-BR" sz="3000" dirty="0"/>
              <a:t>, nos diferentes aspectos que geraram produções. Por exemplo: para realizar um “estado da arte” sobre “Formação de Professores no Brasil” não basta apenas estudar os resumos de </a:t>
            </a:r>
            <a:r>
              <a:rPr lang="pt-BR" sz="3000" b="1" dirty="0"/>
              <a:t>dissertações e teses</a:t>
            </a:r>
            <a:r>
              <a:rPr lang="pt-BR" sz="3000" dirty="0"/>
              <a:t>, são necessários estudos sobre as produções em </a:t>
            </a:r>
            <a:r>
              <a:rPr lang="pt-BR" sz="3000" b="1" dirty="0"/>
              <a:t>congressos na área</a:t>
            </a:r>
            <a:r>
              <a:rPr lang="pt-BR" sz="3000" dirty="0"/>
              <a:t>, estudos sobre as publicações em </a:t>
            </a:r>
            <a:r>
              <a:rPr lang="pt-BR" sz="3000" b="1" dirty="0"/>
              <a:t>periódicos da área</a:t>
            </a:r>
            <a:r>
              <a:rPr lang="pt-BR" sz="3000" dirty="0"/>
              <a:t>. (ROMANOWSKI; ENS, 2006, p.39-40)</a:t>
            </a:r>
          </a:p>
          <a:p>
            <a:pPr algn="just"/>
            <a:endParaRPr lang="pt-BR" sz="3000" dirty="0"/>
          </a:p>
          <a:p>
            <a:pPr algn="just"/>
            <a:r>
              <a:rPr lang="pt-BR" sz="3000" dirty="0"/>
              <a:t>O estudo que aborda apenas um setor das publicações sobre o tema estudado vem sendo denominado de </a:t>
            </a:r>
            <a:r>
              <a:rPr lang="pt-BR" sz="3000" b="1" dirty="0">
                <a:solidFill>
                  <a:srgbClr val="FF0000"/>
                </a:solidFill>
              </a:rPr>
              <a:t>“estado do conhecimento”</a:t>
            </a:r>
            <a:r>
              <a:rPr lang="pt-BR" sz="3000" dirty="0"/>
              <a:t>. (ROMANOWSKI; ENS, 2006, p. 40)</a:t>
            </a:r>
          </a:p>
          <a:p>
            <a:pPr algn="just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040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578224"/>
            <a:ext cx="10325189" cy="573113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sz="2400" dirty="0"/>
              <a:t>pode-se dizer que faltam estudos que realizem um balanço e encaminhem para a necessidade de um mapeamento que desvende e examine o conhecimento já elaborado e </a:t>
            </a:r>
            <a:r>
              <a:rPr lang="pt-BR" sz="2400" b="1" dirty="0"/>
              <a:t>apontem os enfoques, os temas mais pesquisados e as lacunas existentes</a:t>
            </a:r>
            <a:r>
              <a:rPr lang="pt-BR" sz="2400" dirty="0"/>
              <a:t>. (ROMANOWSKI; ENS, 2006, p. 38)</a:t>
            </a:r>
          </a:p>
          <a:p>
            <a:pPr algn="just"/>
            <a:r>
              <a:rPr lang="pt-BR" sz="2400" dirty="0"/>
              <a:t>A realização destes </a:t>
            </a:r>
            <a:r>
              <a:rPr lang="pt-BR" sz="2400" b="1" dirty="0"/>
              <a:t>balanços</a:t>
            </a:r>
            <a:r>
              <a:rPr lang="pt-BR" sz="2400" dirty="0"/>
              <a:t> possibilita contribuir com a organização e análise na definição de um campo, uma área, além de indicar possíveis contribuições da pesquisa para com as rupturas sociais. (ROMANOWSKI; ENS, 2006, p. 39)</a:t>
            </a:r>
          </a:p>
          <a:p>
            <a:pPr algn="just"/>
            <a:r>
              <a:rPr lang="pt-BR" sz="2400" b="1" dirty="0">
                <a:solidFill>
                  <a:srgbClr val="FF0000"/>
                </a:solidFill>
              </a:rPr>
              <a:t>Estados da arte</a:t>
            </a:r>
            <a:r>
              <a:rPr lang="pt-BR" sz="2400" dirty="0"/>
              <a:t> podem significar uma contribuição importante na constituição do campo teórico de uma área de conhecimento, pois procuram identificar os aportes significativos da construção da teoria e prática pedagógica, apontar as restrições sobre o campo em que se move a pesquisa, as suas lacunas de disseminação, identificar experiências inovadoras investigadas que apontem alternativas de solução para os problemas da prática e reconhecer as contribuições da pesquisa na constituição de propostas na área focalizada. (ROMANOWSKI; ENS, 2006, p. 39)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0581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645459"/>
            <a:ext cx="10056248" cy="5663901"/>
          </a:xfrm>
        </p:spPr>
        <p:txBody>
          <a:bodyPr/>
          <a:lstStyle/>
          <a:p>
            <a:pPr algn="just"/>
            <a:r>
              <a:rPr lang="pt-BR" sz="3200" dirty="0"/>
              <a:t>“de caráter bibliográfico, propondo o desafio de mapear e de discutir certa produção acadêmica (...), tentando responder que </a:t>
            </a:r>
            <a:r>
              <a:rPr lang="pt-BR" sz="3200" b="1" dirty="0"/>
              <a:t>aspectos e dimensões vêm sendo destacados e privilegiados em diferentes épocas e lugares</a:t>
            </a:r>
            <a:r>
              <a:rPr lang="pt-BR" sz="3200" dirty="0"/>
              <a:t>” nas publicações. (ROCHA; PEREIRA, 2016, p. 218-219)</a:t>
            </a:r>
          </a:p>
          <a:p>
            <a:pPr algn="just"/>
            <a:r>
              <a:rPr lang="pt-BR" sz="3200" dirty="0"/>
              <a:t> </a:t>
            </a:r>
          </a:p>
          <a:p>
            <a:pPr algn="just"/>
            <a:r>
              <a:rPr lang="pt-BR" sz="3200" dirty="0"/>
              <a:t>“</a:t>
            </a:r>
            <a:r>
              <a:rPr lang="pt-BR" sz="3200" b="1" dirty="0"/>
              <a:t>uma metodologia de caráter inventariante e descritivo da produção acadêmica e científica sobre o tema que busca investigar</a:t>
            </a:r>
            <a:r>
              <a:rPr lang="pt-BR" sz="3200" dirty="0"/>
              <a:t>”. (ROCHA; PEREIRA, 2016, p. 218-219)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1759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470647"/>
            <a:ext cx="9975566" cy="5838713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800" dirty="0"/>
              <a:t>A importância de </a:t>
            </a:r>
            <a:r>
              <a:rPr lang="pt-BR" sz="2800" b="1" dirty="0">
                <a:solidFill>
                  <a:srgbClr val="FF0000"/>
                </a:solidFill>
              </a:rPr>
              <a:t>balanços periódicos do estado de coisas </a:t>
            </a:r>
            <a:r>
              <a:rPr lang="pt-BR" sz="2800" dirty="0"/>
              <a:t>vigente numa área de pesquisa é múltipla. Eles podem detectar:</a:t>
            </a:r>
          </a:p>
          <a:p>
            <a:pPr algn="just"/>
            <a:r>
              <a:rPr lang="pt-BR" sz="2800" dirty="0"/>
              <a:t>- teoria e método dominantes; </a:t>
            </a:r>
          </a:p>
          <a:p>
            <a:pPr algn="just"/>
            <a:r>
              <a:rPr lang="pt-BR" sz="2800" dirty="0"/>
              <a:t>- pôr em relevo aspectos do objeto de estudo que se esboçam nas entrelinhas das novas pesquisas; </a:t>
            </a:r>
          </a:p>
          <a:p>
            <a:pPr algn="just"/>
            <a:r>
              <a:rPr lang="pt-BR" sz="2800" dirty="0"/>
              <a:t>- revelar em que medida a pesquisa recente relaciona-se com a anterior e vai tecendo uma trama que permita avançar na compreensão do objeto de estudo pela via do real acréscimo ao que já se conhece ou da superação de concepções anteriores.</a:t>
            </a:r>
          </a:p>
          <a:p>
            <a:pPr algn="just"/>
            <a:r>
              <a:rPr lang="pt-BR" sz="2800" dirty="0"/>
              <a:t>Só assim se podem avaliar as </a:t>
            </a:r>
            <a:r>
              <a:rPr lang="pt-BR" sz="2800" b="1" dirty="0">
                <a:solidFill>
                  <a:srgbClr val="00B0F0"/>
                </a:solidFill>
              </a:rPr>
              <a:t>continuidades e descontinuidades teóricas e metodológicas</a:t>
            </a:r>
            <a:r>
              <a:rPr lang="pt-BR" sz="2800" dirty="0">
                <a:solidFill>
                  <a:srgbClr val="00B0F0"/>
                </a:solidFill>
              </a:rPr>
              <a:t> </a:t>
            </a:r>
            <a:r>
              <a:rPr lang="pt-BR" sz="2800" dirty="0"/>
              <a:t>e o quanto esta história se faz por repetição ou ruptura — noutras palavras, o quanto ela redunda ou avança na produção de saber sobre o objeto de estudo [...]. (ANGELUCCI; KALMUS; PAPARELLI; PATTO, 2004, p. 53)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3344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8" y="585217"/>
            <a:ext cx="9720072" cy="907408"/>
          </a:xfrm>
        </p:spPr>
        <p:txBody>
          <a:bodyPr/>
          <a:lstStyle/>
          <a:p>
            <a:pPr algn="ctr"/>
            <a:r>
              <a:rPr lang="pt-BR" dirty="0"/>
              <a:t>MODELOS DE MAPEAMENTO DE PRODUÇÃO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1492625"/>
            <a:ext cx="9720072" cy="4816735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1) DUARTE, Adriana.  A produção acadêmica sobre trabalho docente na educação básica no Brasil: 1987-2007. </a:t>
            </a:r>
            <a:r>
              <a:rPr lang="pt-BR" b="1" dirty="0">
                <a:solidFill>
                  <a:srgbClr val="FF0000"/>
                </a:solidFill>
              </a:rPr>
              <a:t>Educar em Revista</a:t>
            </a:r>
            <a:r>
              <a:rPr lang="pt-BR" dirty="0">
                <a:solidFill>
                  <a:srgbClr val="FF0000"/>
                </a:solidFill>
              </a:rPr>
              <a:t>, Curitiba, Brasil, n. especial 1, p. 101-117, 2010.</a:t>
            </a:r>
          </a:p>
          <a:p>
            <a:pPr algn="just"/>
            <a:r>
              <a:rPr lang="pt-BR" dirty="0"/>
              <a:t>Este artigo apresenta </a:t>
            </a:r>
            <a:r>
              <a:rPr lang="pt-BR" b="1" dirty="0"/>
              <a:t>estudo quantitativo</a:t>
            </a:r>
            <a:r>
              <a:rPr lang="pt-BR" dirty="0"/>
              <a:t> concernente às </a:t>
            </a:r>
            <a:r>
              <a:rPr lang="pt-BR" b="1" dirty="0"/>
              <a:t>produções acadêmicas (dissertações e teses)</a:t>
            </a:r>
            <a:r>
              <a:rPr lang="pt-BR" dirty="0"/>
              <a:t> sobre o trabalho docente na educação básica no </a:t>
            </a:r>
            <a:r>
              <a:rPr lang="pt-BR" b="1" dirty="0"/>
              <a:t>período de 1987 a 2007</a:t>
            </a:r>
            <a:r>
              <a:rPr lang="pt-BR" dirty="0"/>
              <a:t>. (DUARTE, 2010, p. 101)</a:t>
            </a:r>
          </a:p>
          <a:p>
            <a:pPr algn="just"/>
            <a:r>
              <a:rPr lang="pt-BR" dirty="0"/>
              <a:t>A </a:t>
            </a:r>
            <a:r>
              <a:rPr lang="pt-BR" b="1" dirty="0"/>
              <a:t>fonte básica utilizada para levanta­mento</a:t>
            </a:r>
            <a:r>
              <a:rPr lang="pt-BR" dirty="0"/>
              <a:t> dos trabalhos foi o “Banco de Dissertações e Teses da Coordenação de Aperfeiçoamento de Pessoal de Nível Superior - CAPES” e a busca se deu por meio de </a:t>
            </a:r>
            <a:r>
              <a:rPr lang="pt-BR" b="1" dirty="0"/>
              <a:t>sete descritores, derivados da categoria principal “trabalho docente”.</a:t>
            </a:r>
            <a:r>
              <a:rPr lang="pt-BR" dirty="0"/>
              <a:t> (DUARTE, 2010, p. 101)</a:t>
            </a:r>
          </a:p>
          <a:p>
            <a:pPr algn="just"/>
            <a:r>
              <a:rPr lang="pt-BR" dirty="0"/>
              <a:t>Trata-se de um trabalho de </a:t>
            </a:r>
            <a:r>
              <a:rPr lang="pt-BR" b="1" dirty="0"/>
              <a:t>sistematização dos dados</a:t>
            </a:r>
            <a:r>
              <a:rPr lang="pt-BR" dirty="0"/>
              <a:t> encontrados e de proposição de hipóteses de investigação para posterior elaboração do estado da arte. (DUARTE, 2010, p. 101)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2285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7" y="766482"/>
            <a:ext cx="10271401" cy="5542878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O </a:t>
            </a:r>
            <a:r>
              <a:rPr lang="pt-BR" b="1" dirty="0"/>
              <a:t>objetivo</a:t>
            </a:r>
            <a:r>
              <a:rPr lang="pt-BR" dirty="0"/>
              <a:t> deste estudo é </a:t>
            </a:r>
            <a:r>
              <a:rPr lang="pt-BR" b="1" dirty="0"/>
              <a:t>sistematizar a produção acadêmica sobre o trabalho docente</a:t>
            </a:r>
            <a:r>
              <a:rPr lang="pt-BR" dirty="0"/>
              <a:t> na educação básica no Brasil, a fim de verificar o conjunto de informações e resultados já obtidos. Ou seja, </a:t>
            </a:r>
            <a:r>
              <a:rPr lang="pt-BR" b="1" dirty="0"/>
              <a:t>inventariar o conjunto de trabalhos produzidos</a:t>
            </a:r>
            <a:r>
              <a:rPr lang="pt-BR" dirty="0"/>
              <a:t>, </a:t>
            </a:r>
            <a:r>
              <a:rPr lang="pt-BR" b="1" dirty="0"/>
              <a:t>ordená-los por períodos históricos</a:t>
            </a:r>
            <a:r>
              <a:rPr lang="pt-BR" dirty="0"/>
              <a:t>, </a:t>
            </a:r>
            <a:r>
              <a:rPr lang="pt-BR" b="1" dirty="0"/>
              <a:t>situar os principais aspectos investigados</a:t>
            </a:r>
            <a:r>
              <a:rPr lang="pt-BR" dirty="0"/>
              <a:t> e os </a:t>
            </a:r>
            <a:r>
              <a:rPr lang="pt-BR" b="1" dirty="0"/>
              <a:t>locais de produção</a:t>
            </a:r>
            <a:r>
              <a:rPr lang="pt-BR" dirty="0"/>
              <a:t>, enfim, indicar alguns caminhos, escolhas e dimensões que esses estudos vêm tomando e que possam contribuir no fortalecimento desse campo de investigação. (DUARTE, 2010, p. 102)</a:t>
            </a:r>
          </a:p>
          <a:p>
            <a:pPr algn="just"/>
            <a:r>
              <a:rPr lang="pt-BR" dirty="0"/>
              <a:t>O “trabalho docente” foi o nosso descritor de referência para arrolamento das produções acadêmicas. Para cercar, nesse levantamento trabalhos similares, optou-se por </a:t>
            </a:r>
            <a:r>
              <a:rPr lang="pt-BR" b="1" dirty="0"/>
              <a:t>desdobrar esse descritor em expressões e termos sinônimos</a:t>
            </a:r>
            <a:r>
              <a:rPr lang="pt-BR" dirty="0"/>
              <a:t>, mais usualmente utilizados em artigos acadêmicos publicados sobre o trabalho docente, como: profissão docente, profissão de professor, atividade docente, carreira docente, ofício de professor, condição docente e magistério. A busca dos trabalhos se deu por meio da ferramenta “expressão exata”, contida no </a:t>
            </a:r>
            <a:r>
              <a:rPr lang="pt-BR" i="1" dirty="0"/>
              <a:t>site </a:t>
            </a:r>
            <a:r>
              <a:rPr lang="pt-BR" dirty="0"/>
              <a:t>da Capes, que possibilita localizar de forma precisa as expressões e os termos indicados. (DUARTE, 2010, p. 102)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4062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833718"/>
            <a:ext cx="9989013" cy="5475642"/>
          </a:xfrm>
        </p:spPr>
        <p:txBody>
          <a:bodyPr/>
          <a:lstStyle/>
          <a:p>
            <a:pPr algn="just"/>
            <a:r>
              <a:rPr lang="pt-BR" sz="2800" dirty="0"/>
              <a:t>Os </a:t>
            </a:r>
            <a:r>
              <a:rPr lang="pt-BR" sz="2800" b="1" dirty="0"/>
              <a:t>dados coletados </a:t>
            </a:r>
            <a:r>
              <a:rPr lang="pt-BR" sz="2800" dirty="0"/>
              <a:t>em cada dissertação e tese foram: </a:t>
            </a:r>
            <a:r>
              <a:rPr lang="pt-BR" sz="2800" b="1" dirty="0"/>
              <a:t>título</a:t>
            </a:r>
            <a:r>
              <a:rPr lang="pt-BR" sz="2800" dirty="0"/>
              <a:t>, </a:t>
            </a:r>
            <a:r>
              <a:rPr lang="pt-BR" sz="2800" b="1" dirty="0"/>
              <a:t>autoria</a:t>
            </a:r>
            <a:r>
              <a:rPr lang="pt-BR" sz="2800" dirty="0"/>
              <a:t>, </a:t>
            </a:r>
            <a:r>
              <a:rPr lang="pt-BR" sz="2800" b="1" dirty="0"/>
              <a:t>orientador</a:t>
            </a:r>
            <a:r>
              <a:rPr lang="pt-BR" sz="2800" dirty="0"/>
              <a:t>, </a:t>
            </a:r>
            <a:r>
              <a:rPr lang="pt-BR" sz="2800" b="1" dirty="0"/>
              <a:t>tipo </a:t>
            </a:r>
            <a:r>
              <a:rPr lang="pt-BR" sz="2800" dirty="0"/>
              <a:t>(mestrado ou doutorado), </a:t>
            </a:r>
            <a:r>
              <a:rPr lang="pt-BR" sz="2800" b="1" dirty="0"/>
              <a:t>instituição, data de defesa, palavras­-chave e resumo</a:t>
            </a:r>
            <a:r>
              <a:rPr lang="pt-BR" sz="2800" dirty="0"/>
              <a:t>. O banco de teses e dissertações da Capes é organizado para que os dados acima estejam disponíveis; no entanto, nem todos os trabalhos catalogados apresentam esses itens por completo. Os </a:t>
            </a:r>
            <a:r>
              <a:rPr lang="pt-BR" sz="2800" b="1" dirty="0"/>
              <a:t>resumos</a:t>
            </a:r>
            <a:r>
              <a:rPr lang="pt-BR" sz="2800" dirty="0"/>
              <a:t> disponíveis são os elaborados pelo(a) autor(a) do trabalho, indicando não haver, ou não ser cumprida, uma padronização para a sua apresentação. (DUARTE, 2010, p. 102)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37655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781</TotalTime>
  <Words>3526</Words>
  <Application>Microsoft Office PowerPoint</Application>
  <PresentationFormat>Widescreen</PresentationFormat>
  <Paragraphs>114</Paragraphs>
  <Slides>29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4" baseType="lpstr">
      <vt:lpstr>Tw Cen MT</vt:lpstr>
      <vt:lpstr>Tw Cen MT Condensed</vt:lpstr>
      <vt:lpstr>Wingdings</vt:lpstr>
      <vt:lpstr>Wingdings 3</vt:lpstr>
      <vt:lpstr>Integral</vt:lpstr>
      <vt:lpstr>MAPEAMENTO DE PRODUÇÃO CIENTÍFICA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MODELOS DE MAPEAMENTO DE PRODUÇÃO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REFERÊNCIAS 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MAPEAMENTO DE PRODUÇÃO CIENTÍFICA</dc:title>
  <dc:creator>Anonimos</dc:creator>
  <cp:lastModifiedBy> </cp:lastModifiedBy>
  <cp:revision>27</cp:revision>
  <dcterms:created xsi:type="dcterms:W3CDTF">2019-04-27T08:36:57Z</dcterms:created>
  <dcterms:modified xsi:type="dcterms:W3CDTF">2020-09-01T14:28:07Z</dcterms:modified>
</cp:coreProperties>
</file>